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</p:sldMasterIdLst>
  <p:notesMasterIdLst>
    <p:notesMasterId r:id="rId23"/>
  </p:notesMasterIdLst>
  <p:sldIdLst>
    <p:sldId id="256" r:id="rId3"/>
    <p:sldId id="336" r:id="rId4"/>
    <p:sldId id="285" r:id="rId5"/>
    <p:sldId id="330" r:id="rId6"/>
    <p:sldId id="334" r:id="rId7"/>
    <p:sldId id="349" r:id="rId8"/>
    <p:sldId id="335" r:id="rId9"/>
    <p:sldId id="355" r:id="rId10"/>
    <p:sldId id="350" r:id="rId11"/>
    <p:sldId id="351" r:id="rId12"/>
    <p:sldId id="358" r:id="rId13"/>
    <p:sldId id="359" r:id="rId14"/>
    <p:sldId id="360" r:id="rId15"/>
    <p:sldId id="361" r:id="rId16"/>
    <p:sldId id="363" r:id="rId17"/>
    <p:sldId id="362" r:id="rId18"/>
    <p:sldId id="364" r:id="rId19"/>
    <p:sldId id="366" r:id="rId20"/>
    <p:sldId id="367" r:id="rId21"/>
    <p:sldId id="36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83E6"/>
    <a:srgbClr val="EA1B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90" autoAdjust="0"/>
    <p:restoredTop sz="84824" autoAdjust="0"/>
  </p:normalViewPr>
  <p:slideViewPr>
    <p:cSldViewPr snapToGrid="0">
      <p:cViewPr varScale="1">
        <p:scale>
          <a:sx n="95" d="100"/>
          <a:sy n="95" d="100"/>
        </p:scale>
        <p:origin x="-840" y="-1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3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15A6AF-A34C-4A1B-AADA-F47A1693D630}" type="datetimeFigureOut">
              <a:rPr lang="pt-PT" smtClean="0"/>
              <a:t>08/03/16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230A5-E67D-4D25-B4B0-7E900849329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09737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42240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Métricas</a:t>
            </a:r>
            <a:r>
              <a:rPr lang="en-US" dirty="0" smtClean="0"/>
              <a:t> </a:t>
            </a:r>
            <a:r>
              <a:rPr lang="en-US" dirty="0" err="1" smtClean="0"/>
              <a:t>analisadas</a:t>
            </a:r>
            <a:r>
              <a:rPr lang="en-US" dirty="0" smtClean="0"/>
              <a:t>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Texec</a:t>
            </a:r>
            <a:r>
              <a:rPr lang="en-US" baseline="0" dirty="0" smtClean="0"/>
              <a:t> e Mops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Melhores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tempos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sequenciais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 –O3 -&gt;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Fixada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flag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análise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paralela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431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ganha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sequencial</a:t>
            </a:r>
            <a:r>
              <a:rPr lang="en-US" baseline="0" dirty="0" smtClean="0"/>
              <a:t> mas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OpenMP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aumentando</a:t>
            </a:r>
            <a:r>
              <a:rPr lang="en-US" baseline="0" dirty="0" smtClean="0"/>
              <a:t> #Threads 641 </a:t>
            </a:r>
            <a:r>
              <a:rPr lang="en-US" baseline="0" dirty="0" err="1" smtClean="0"/>
              <a:t>ganha</a:t>
            </a: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 smtClean="0"/>
              <a:t>Estudo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34 threads -&gt; </a:t>
            </a:r>
            <a:r>
              <a:rPr lang="en-US" dirty="0" err="1" smtClean="0"/>
              <a:t>quebra</a:t>
            </a:r>
            <a:r>
              <a:rPr lang="en-US" dirty="0" smtClean="0"/>
              <a:t> performance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Intel </a:t>
            </a:r>
            <a:r>
              <a:rPr lang="en-US" dirty="0" err="1" smtClean="0"/>
              <a:t>ganha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EP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0195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Obtidos</a:t>
            </a:r>
            <a:r>
              <a:rPr lang="en-US" dirty="0" smtClean="0"/>
              <a:t> com </a:t>
            </a:r>
            <a:r>
              <a:rPr lang="en-US" dirty="0" err="1" smtClean="0"/>
              <a:t>intel</a:t>
            </a:r>
            <a:r>
              <a:rPr lang="en-US" dirty="0" smtClean="0"/>
              <a:t> 2013.1.117 (</a:t>
            </a:r>
            <a:r>
              <a:rPr lang="en-US" dirty="0" err="1" smtClean="0"/>
              <a:t>ja</a:t>
            </a:r>
            <a:r>
              <a:rPr lang="en-US" dirty="0" smtClean="0"/>
              <a:t> </a:t>
            </a:r>
            <a:r>
              <a:rPr lang="en-US" dirty="0" err="1" smtClean="0"/>
              <a:t>vimos</a:t>
            </a:r>
            <a:r>
              <a:rPr lang="en-US" dirty="0" smtClean="0"/>
              <a:t> antes </a:t>
            </a:r>
            <a:r>
              <a:rPr lang="en-US" dirty="0" err="1" smtClean="0"/>
              <a:t>que</a:t>
            </a:r>
            <a:r>
              <a:rPr lang="en-US" dirty="0" smtClean="0"/>
              <a:t> tem </a:t>
            </a:r>
            <a:r>
              <a:rPr lang="en-US" dirty="0" err="1" smtClean="0"/>
              <a:t>maior</a:t>
            </a:r>
            <a:r>
              <a:rPr lang="en-US" baseline="0" dirty="0" smtClean="0"/>
              <a:t> performance)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Aumento</a:t>
            </a:r>
            <a:r>
              <a:rPr lang="en-US" dirty="0" smtClean="0"/>
              <a:t> do #Threads -&gt; </a:t>
            </a:r>
            <a:r>
              <a:rPr lang="en-US" dirty="0" err="1" smtClean="0"/>
              <a:t>Menores</a:t>
            </a:r>
            <a:r>
              <a:rPr lang="en-US" dirty="0" smtClean="0"/>
              <a:t> tempos de </a:t>
            </a:r>
            <a:r>
              <a:rPr lang="en-US" dirty="0" err="1" smtClean="0"/>
              <a:t>execução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Tempos 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execução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menores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Nehalem mas </a:t>
            </a:r>
            <a:r>
              <a:rPr lang="en-US" baseline="0" dirty="0" err="1" smtClean="0"/>
              <a:t>gradualmente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batido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Ivy-Bridge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01953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Obtidos</a:t>
            </a:r>
            <a:r>
              <a:rPr lang="en-US" dirty="0" smtClean="0"/>
              <a:t> com intel.2013.1.117</a:t>
            </a:r>
          </a:p>
          <a:p>
            <a:r>
              <a:rPr lang="en-US" dirty="0" err="1" smtClean="0"/>
              <a:t>Relação</a:t>
            </a:r>
            <a:r>
              <a:rPr lang="en-US" dirty="0" smtClean="0"/>
              <a:t> </a:t>
            </a:r>
            <a:r>
              <a:rPr lang="en-US" dirty="0" err="1" smtClean="0"/>
              <a:t>inversa</a:t>
            </a:r>
            <a:r>
              <a:rPr lang="en-US" dirty="0" smtClean="0"/>
              <a:t> entre </a:t>
            </a:r>
            <a:r>
              <a:rPr lang="en-US" dirty="0" err="1" smtClean="0"/>
              <a:t>Texec</a:t>
            </a:r>
            <a:r>
              <a:rPr lang="en-US" dirty="0" smtClean="0"/>
              <a:t> e Mops</a:t>
            </a:r>
          </a:p>
          <a:p>
            <a:r>
              <a:rPr lang="en-US" dirty="0" smtClean="0"/>
              <a:t>Ivy bridge </a:t>
            </a:r>
            <a:r>
              <a:rPr lang="en-US" dirty="0" err="1" smtClean="0"/>
              <a:t>realiza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operações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CG e EP </a:t>
            </a:r>
            <a:r>
              <a:rPr lang="en-US" baseline="0" dirty="0" err="1" smtClean="0"/>
              <a:t>excepto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IS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01953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Compilador</a:t>
            </a:r>
            <a:r>
              <a:rPr lang="en-US" dirty="0" smtClean="0"/>
              <a:t> Intel 2013.1.117</a:t>
            </a:r>
          </a:p>
          <a:p>
            <a:r>
              <a:rPr lang="en-US" dirty="0" err="1" smtClean="0"/>
              <a:t>Métricas</a:t>
            </a:r>
            <a:r>
              <a:rPr lang="en-US" dirty="0" smtClean="0"/>
              <a:t>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Texec</a:t>
            </a:r>
            <a:r>
              <a:rPr lang="en-US" baseline="0" dirty="0" smtClean="0"/>
              <a:t>, Mops e Mops/</a:t>
            </a:r>
            <a:r>
              <a:rPr lang="en-US" baseline="0" dirty="0" err="1" smtClean="0"/>
              <a:t>processo</a:t>
            </a:r>
            <a:endParaRPr lang="en-US" dirty="0" smtClean="0"/>
          </a:p>
          <a:p>
            <a:r>
              <a:rPr lang="en-US" dirty="0" smtClean="0"/>
              <a:t>16 </a:t>
            </a:r>
            <a:r>
              <a:rPr lang="en-US" dirty="0" err="1" smtClean="0"/>
              <a:t>processos</a:t>
            </a:r>
            <a:r>
              <a:rPr lang="en-US" dirty="0" smtClean="0"/>
              <a:t> </a:t>
            </a:r>
            <a:r>
              <a:rPr lang="en-US" dirty="0" err="1" smtClean="0"/>
              <a:t>favorece</a:t>
            </a:r>
            <a:r>
              <a:rPr lang="en-US" baseline="0" dirty="0" smtClean="0"/>
              <a:t> CG e IS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32 </a:t>
            </a:r>
            <a:r>
              <a:rPr lang="en-US" baseline="0" dirty="0" err="1" smtClean="0"/>
              <a:t>processos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favorece</a:t>
            </a:r>
            <a:r>
              <a:rPr lang="en-US" baseline="0" dirty="0" smtClean="0"/>
              <a:t> EP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mapeados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core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algoritmo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embaraçosamente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paralelo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revela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fazem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um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melhor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aproveitamento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cores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disponiveis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 </a:t>
            </a:r>
            <a:r>
              <a:rPr lang="en-US" dirty="0" err="1" smtClean="0"/>
              <a:t>medida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aumenta</a:t>
            </a:r>
            <a:r>
              <a:rPr lang="en-US" dirty="0" smtClean="0"/>
              <a:t> a </a:t>
            </a:r>
            <a:r>
              <a:rPr lang="en-US" dirty="0" err="1" smtClean="0"/>
              <a:t>classe</a:t>
            </a:r>
            <a:r>
              <a:rPr lang="en-US" dirty="0" smtClean="0"/>
              <a:t>, </a:t>
            </a:r>
            <a:r>
              <a:rPr lang="en-US" dirty="0" err="1" smtClean="0"/>
              <a:t>aumenta</a:t>
            </a:r>
            <a:r>
              <a:rPr lang="en-US" baseline="0" dirty="0" smtClean="0"/>
              <a:t> o tempo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todos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kernels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9532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Compilador</a:t>
            </a:r>
            <a:r>
              <a:rPr lang="en-US" dirty="0" smtClean="0"/>
              <a:t> Intel 2013.1.117</a:t>
            </a:r>
            <a:br>
              <a:rPr lang="en-US" dirty="0" smtClean="0"/>
            </a:br>
            <a:r>
              <a:rPr lang="en-US" dirty="0" smtClean="0"/>
              <a:t>Para 16 </a:t>
            </a:r>
            <a:r>
              <a:rPr lang="en-US" dirty="0" err="1" smtClean="0"/>
              <a:t>processos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realizadas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operações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segundo</a:t>
            </a:r>
            <a:r>
              <a:rPr lang="en-US" baseline="0" dirty="0" smtClean="0"/>
              <a:t>.</a:t>
            </a:r>
            <a:br>
              <a:rPr lang="en-US" baseline="0" dirty="0" smtClean="0"/>
            </a:br>
            <a:r>
              <a:rPr lang="en-US" baseline="0" dirty="0" smtClean="0"/>
              <a:t>16 </a:t>
            </a:r>
            <a:r>
              <a:rPr lang="en-US" baseline="0" dirty="0" err="1" smtClean="0"/>
              <a:t>processos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maximiza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eficiencia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número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operações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realizadas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segundo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processo</a:t>
            </a:r>
            <a:endParaRPr lang="en-US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95320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Compilado</a:t>
            </a:r>
            <a:r>
              <a:rPr lang="en-US" dirty="0" smtClean="0"/>
              <a:t> com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intel</a:t>
            </a:r>
            <a:r>
              <a:rPr lang="en-US" baseline="0" dirty="0" smtClean="0"/>
              <a:t> 2013.1.117</a:t>
            </a:r>
          </a:p>
          <a:p>
            <a:r>
              <a:rPr lang="en-US" dirty="0" err="1" smtClean="0"/>
              <a:t>OpenMP</a:t>
            </a:r>
            <a:r>
              <a:rPr lang="en-US" dirty="0" smtClean="0"/>
              <a:t> </a:t>
            </a:r>
            <a:r>
              <a:rPr lang="en-US" dirty="0" err="1" smtClean="0"/>
              <a:t>melhor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EP e IS</a:t>
            </a:r>
            <a:br>
              <a:rPr lang="en-US" dirty="0" smtClean="0"/>
            </a:br>
            <a:r>
              <a:rPr lang="en-US" dirty="0" smtClean="0"/>
              <a:t>MPI </a:t>
            </a:r>
            <a:r>
              <a:rPr lang="en-US" dirty="0" err="1" smtClean="0"/>
              <a:t>melhor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CG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76671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Melhor</a:t>
            </a:r>
            <a:r>
              <a:rPr lang="en-US" dirty="0" smtClean="0"/>
              <a:t> </a:t>
            </a:r>
            <a:r>
              <a:rPr lang="en-US" dirty="0" err="1" smtClean="0"/>
              <a:t>execução</a:t>
            </a:r>
            <a:r>
              <a:rPr lang="en-US" dirty="0" smtClean="0"/>
              <a:t> </a:t>
            </a:r>
            <a:r>
              <a:rPr lang="en-US" dirty="0" err="1" smtClean="0"/>
              <a:t>sequencial</a:t>
            </a:r>
            <a:r>
              <a:rPr lang="en-US" dirty="0" smtClean="0"/>
              <a:t> e </a:t>
            </a:r>
            <a:r>
              <a:rPr lang="en-US" dirty="0" err="1" smtClean="0"/>
              <a:t>OpenMP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88201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Classe</a:t>
            </a:r>
            <a:r>
              <a:rPr lang="en-US" dirty="0" smtClean="0"/>
              <a:t> C</a:t>
            </a:r>
            <a:br>
              <a:rPr lang="en-US" dirty="0" smtClean="0"/>
            </a:br>
            <a:r>
              <a:rPr lang="en-US" dirty="0" err="1" smtClean="0"/>
              <a:t>Melhor</a:t>
            </a:r>
            <a:r>
              <a:rPr lang="en-US" dirty="0" smtClean="0"/>
              <a:t> </a:t>
            </a:r>
            <a:r>
              <a:rPr lang="en-US" dirty="0" err="1" smtClean="0"/>
              <a:t>execução</a:t>
            </a:r>
            <a:r>
              <a:rPr lang="en-US" dirty="0" smtClean="0"/>
              <a:t> </a:t>
            </a:r>
            <a:r>
              <a:rPr lang="en-US" dirty="0" err="1" smtClean="0"/>
              <a:t>sequencial</a:t>
            </a:r>
            <a:r>
              <a:rPr lang="en-US" dirty="0" smtClean="0"/>
              <a:t> e </a:t>
            </a:r>
            <a:r>
              <a:rPr lang="en-US" dirty="0" err="1" smtClean="0"/>
              <a:t>OpenMP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88201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Paralelo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OpenMP</a:t>
            </a:r>
            <a:r>
              <a:rPr lang="en-US" baseline="0" dirty="0" smtClean="0"/>
              <a:t>-&gt; 10% read</a:t>
            </a:r>
            <a:endParaRPr lang="en-US" dirty="0" smtClean="0"/>
          </a:p>
          <a:p>
            <a:r>
              <a:rPr lang="en-US" dirty="0" err="1" smtClean="0"/>
              <a:t>Seq</a:t>
            </a:r>
            <a:r>
              <a:rPr lang="en-US" baseline="0" dirty="0" smtClean="0"/>
              <a:t> -&gt; 22% read</a:t>
            </a:r>
          </a:p>
          <a:p>
            <a:r>
              <a:rPr lang="en-US" baseline="0" dirty="0" smtClean="0"/>
              <a:t>MPI -&gt; 26% read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88201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4224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pt-PT" dirty="0" smtClean="0"/>
              <a:t>- Conjunto de </a:t>
            </a:r>
            <a:r>
              <a:rPr lang="pt-PT" dirty="0" err="1" smtClean="0"/>
              <a:t>benchmarks</a:t>
            </a:r>
            <a:r>
              <a:rPr lang="pt-PT" dirty="0" smtClean="0"/>
              <a:t> que tem como</a:t>
            </a:r>
            <a:r>
              <a:rPr lang="pt-PT" baseline="0" dirty="0" smtClean="0"/>
              <a:t> </a:t>
            </a: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objectivo avaliar a performance computacional de supercomputadores.</a:t>
            </a: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pt-PT" dirty="0" smtClean="0"/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35715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Forte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experimental, 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avaliação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critica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resultados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pt-PT" baseline="0" dirty="0" smtClean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6374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Escolha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nós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fundamentalmente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icroarquitectura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	-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ível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disponibilidade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mesmos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Arquitecturas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maior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número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nós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Caracteristicas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obtidas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comando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more no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spec.org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CPU Benchmark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endParaRPr lang="en-US" dirty="0" smtClean="0"/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02893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 smtClean="0"/>
              <a:t>Executo</a:t>
            </a:r>
            <a:r>
              <a:rPr lang="en-US" dirty="0" smtClean="0"/>
              <a:t> </a:t>
            </a:r>
            <a:r>
              <a:rPr lang="en-US" dirty="0" err="1" smtClean="0"/>
              <a:t>dstat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recolho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tempos e </a:t>
            </a:r>
            <a:r>
              <a:rPr lang="en-US" baseline="0" dirty="0" err="1" smtClean="0"/>
              <a:t>faço</a:t>
            </a:r>
            <a:r>
              <a:rPr lang="en-US" baseline="0" dirty="0" smtClean="0"/>
              <a:t> kill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comando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ficar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correr</a:t>
            </a:r>
            <a:r>
              <a:rPr lang="en-US" baseline="0" dirty="0" smtClean="0"/>
              <a:t> no </a:t>
            </a:r>
            <a:r>
              <a:rPr lang="en-US" baseline="0" dirty="0" err="1" smtClean="0"/>
              <a:t>nó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Sleep 2 </a:t>
            </a:r>
            <a:r>
              <a:rPr lang="en-US" baseline="0" dirty="0" err="1" smtClean="0"/>
              <a:t>segundos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intervalo</a:t>
            </a:r>
            <a:r>
              <a:rPr lang="en-US" baseline="0" dirty="0" smtClean="0"/>
              <a:t> entre </a:t>
            </a:r>
            <a:r>
              <a:rPr lang="en-US" baseline="0" dirty="0" err="1" smtClean="0"/>
              <a:t>medições</a:t>
            </a:r>
            <a:r>
              <a:rPr lang="en-US" baseline="0" dirty="0" smtClean="0"/>
              <a:t>;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77654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 smtClean="0"/>
              <a:t>Métricas analisadas:</a:t>
            </a:r>
            <a:r>
              <a:rPr lang="pt-PT" baseline="0" dirty="0" smtClean="0"/>
              <a:t> - </a:t>
            </a:r>
            <a:r>
              <a:rPr lang="pt-PT" dirty="0" err="1" smtClean="0"/>
              <a:t>Texec</a:t>
            </a:r>
            <a:r>
              <a:rPr lang="pt-PT" baseline="0" dirty="0" smtClean="0"/>
              <a:t>, </a:t>
            </a:r>
            <a:r>
              <a:rPr lang="pt-PT" dirty="0" err="1" smtClean="0"/>
              <a:t>Mop</a:t>
            </a:r>
            <a:r>
              <a:rPr lang="pt-PT" dirty="0" smtClean="0"/>
              <a:t>/s</a:t>
            </a:r>
            <a:endParaRPr lang="pt-P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ICC melhor no EP e IS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GNU melhor no CG.</a:t>
            </a:r>
            <a:endParaRPr lang="pt-P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-O3</a:t>
            </a: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-&gt; Maior performance nos 3 compiladores para os 3 </a:t>
            </a:r>
            <a:r>
              <a:rPr lang="pt-P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Kernels</a:t>
            </a:r>
            <a:endParaRPr lang="pt-PT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Maior ganho de O0 para O2</a:t>
            </a:r>
            <a:endParaRPr lang="pt-P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endParaRPr lang="pt-P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endParaRPr lang="pt-P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36038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 smtClean="0"/>
              <a:t>Métricas analisadas:</a:t>
            </a:r>
            <a:r>
              <a:rPr lang="pt-PT" baseline="0" dirty="0" smtClean="0"/>
              <a:t> - </a:t>
            </a:r>
            <a:r>
              <a:rPr lang="pt-PT" dirty="0" err="1" smtClean="0"/>
              <a:t>Texec</a:t>
            </a:r>
            <a:r>
              <a:rPr lang="pt-PT" baseline="0" dirty="0" smtClean="0"/>
              <a:t>, </a:t>
            </a:r>
            <a:r>
              <a:rPr lang="pt-PT" dirty="0" err="1" smtClean="0"/>
              <a:t>Mop</a:t>
            </a:r>
            <a:r>
              <a:rPr lang="pt-PT" dirty="0" smtClean="0"/>
              <a:t>/s</a:t>
            </a:r>
            <a:endParaRPr lang="pt-P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Maior nível de optimização -&gt; Maior número de MOPS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Maiores</a:t>
            </a: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P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Texec</a:t>
            </a: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-&gt; Menor MOPS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Maiores</a:t>
            </a: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P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Mops</a:t>
            </a: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Intel -&gt; EP IS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Maiores </a:t>
            </a:r>
            <a:r>
              <a:rPr lang="pt-P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Mops</a:t>
            </a: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GNU -&gt; CG</a:t>
            </a:r>
            <a:endParaRPr lang="pt-P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endParaRPr lang="pt-P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36038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 smtClean="0"/>
              <a:t>Depois</a:t>
            </a:r>
            <a:r>
              <a:rPr lang="en-US" dirty="0" smtClean="0"/>
              <a:t> de </a:t>
            </a:r>
            <a:r>
              <a:rPr lang="en-US" dirty="0" err="1" smtClean="0"/>
              <a:t>analise</a:t>
            </a:r>
            <a:r>
              <a:rPr lang="en-US" dirty="0" smtClean="0"/>
              <a:t> de </a:t>
            </a:r>
            <a:r>
              <a:rPr lang="en-US" dirty="0" err="1" smtClean="0"/>
              <a:t>compiladores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intel</a:t>
            </a:r>
            <a:r>
              <a:rPr lang="en-US" baseline="0" dirty="0" smtClean="0"/>
              <a:t> 2013 </a:t>
            </a:r>
            <a:r>
              <a:rPr lang="en-US" baseline="0" dirty="0" err="1" smtClean="0"/>
              <a:t>foi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deu</a:t>
            </a:r>
            <a:r>
              <a:rPr lang="en-US" baseline="0" dirty="0" smtClean="0"/>
              <a:t> tempos </a:t>
            </a:r>
            <a:r>
              <a:rPr lang="en-US" baseline="0" dirty="0" err="1" smtClean="0"/>
              <a:t>menores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Compilação</a:t>
            </a:r>
            <a:r>
              <a:rPr lang="en-US" baseline="0" dirty="0" smtClean="0"/>
              <a:t> com –O3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 431 </a:t>
            </a:r>
            <a:r>
              <a:rPr lang="en-US" baseline="0" dirty="0" err="1" smtClean="0"/>
              <a:t>Ganha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ao</a:t>
            </a:r>
            <a:r>
              <a:rPr lang="en-US" baseline="0" dirty="0" smtClean="0"/>
              <a:t> 641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sequencial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CG e IS (</a:t>
            </a:r>
            <a:r>
              <a:rPr lang="en-US" baseline="0" dirty="0" err="1" smtClean="0"/>
              <a:t>frequencia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maior</a:t>
            </a:r>
            <a:r>
              <a:rPr lang="en-US" baseline="0" dirty="0" smtClean="0"/>
              <a:t>)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 431 </a:t>
            </a:r>
            <a:r>
              <a:rPr lang="en-US" baseline="0" dirty="0" err="1" smtClean="0"/>
              <a:t>Perde</a:t>
            </a:r>
            <a:r>
              <a:rPr lang="en-US" baseline="0" dirty="0" smtClean="0"/>
              <a:t> no 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7133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Métricas</a:t>
            </a:r>
            <a:r>
              <a:rPr lang="en-US" dirty="0" smtClean="0"/>
              <a:t> </a:t>
            </a:r>
            <a:r>
              <a:rPr lang="en-US" dirty="0" err="1" smtClean="0"/>
              <a:t>analisadas</a:t>
            </a:r>
            <a:r>
              <a:rPr lang="en-US" dirty="0" smtClean="0"/>
              <a:t>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Texec</a:t>
            </a:r>
            <a:r>
              <a:rPr lang="en-US" baseline="0" dirty="0" smtClean="0"/>
              <a:t> e Mops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Melhores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tempos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sequenciais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 –O3 -&gt;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Fixada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flag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análise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paralela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431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ganha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sequencial</a:t>
            </a:r>
            <a:r>
              <a:rPr lang="en-US" baseline="0" dirty="0" smtClean="0"/>
              <a:t> mas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OpenMP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aumentando</a:t>
            </a:r>
            <a:r>
              <a:rPr lang="en-US" baseline="0" dirty="0" smtClean="0"/>
              <a:t> #Threads 641 </a:t>
            </a:r>
            <a:r>
              <a:rPr lang="en-US" baseline="0" dirty="0" err="1" smtClean="0"/>
              <a:t>ganha</a:t>
            </a: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 smtClean="0"/>
              <a:t>Estudo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34 threads -&gt; </a:t>
            </a:r>
            <a:r>
              <a:rPr lang="en-US" dirty="0" err="1" smtClean="0"/>
              <a:t>quebra</a:t>
            </a:r>
            <a:r>
              <a:rPr lang="en-US" dirty="0" smtClean="0"/>
              <a:t> performance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GNU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ganha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sequencia</a:t>
            </a:r>
            <a:r>
              <a:rPr lang="en-US" baseline="0" dirty="0" smtClean="0"/>
              <a:t> -&gt; Intel </a:t>
            </a:r>
            <a:r>
              <a:rPr lang="en-US" baseline="0" dirty="0" err="1" smtClean="0"/>
              <a:t>ganha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aumentamos</a:t>
            </a:r>
            <a:r>
              <a:rPr lang="en-US" baseline="0" dirty="0" smtClean="0"/>
              <a:t> #Threads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30A5-E67D-4D25-B4B0-7E9008493291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0195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25533-BCCF-41E7-B0E1-E66E404DA1E4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BC586-A7AF-4ED9-9C16-F2140145387F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5417-3C57-444C-88AE-8AA5A20737B5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PT" smtClean="0"/>
              <a:t>Clique para editar os estilos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B50AD-BB2B-4D04-83AC-08469EDB4822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2A4BB-4FBA-42D0-94B0-65F580E6A7B4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341D-2CCF-4748-AAF8-E4DBCA2C155E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95DF2-9C25-4FF8-B16A-919AFF4314BC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1EBFE-B936-4017-9938-0AF821BE623B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9F2D2-992B-4623-970E-F8E61A2EE376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1343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73" y="1288065"/>
            <a:ext cx="8227725" cy="5142328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844" y="1460762"/>
            <a:ext cx="8363256" cy="522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138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C283-BB60-4216-813D-D279CFE42C3B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E1130-001E-4E70-BED5-6535B6FEA5D9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116E8-6AA8-46AB-B3E2-38C693B56261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28D-F56C-4F40-99A1-599C9D8D8626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8A38-0DDA-4C51-8047-7648026030E2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A29D0-10E0-4870-B6C9-ED79B8E8FE8C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58394-874A-4668-BAA7-CE5B085CC894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69261-631C-4795-A329-9D346253832A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6780627-72DB-466E-8BAA-FFA4D8040A8D}" type="datetime1">
              <a:rPr lang="en-US" smtClean="0"/>
              <a:t>08/03/16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321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27263" y="2727158"/>
            <a:ext cx="11844421" cy="2299368"/>
          </a:xfrm>
        </p:spPr>
        <p:txBody>
          <a:bodyPr/>
          <a:lstStyle/>
          <a:p>
            <a:pPr algn="ctr"/>
            <a:r>
              <a:rPr lang="en-US" sz="5400" dirty="0" smtClean="0"/>
              <a:t>Performance </a:t>
            </a:r>
            <a:r>
              <a:rPr lang="en-US" sz="5400" dirty="0" err="1" smtClean="0"/>
              <a:t>em</a:t>
            </a:r>
            <a:r>
              <a:rPr lang="en-US" sz="5400" dirty="0" smtClean="0"/>
              <a:t> NAS Parallel Benchmarks</a:t>
            </a:r>
            <a:br>
              <a:rPr lang="en-US" sz="5400" dirty="0" smtClean="0"/>
            </a:br>
            <a:endParaRPr lang="pt-PT" sz="44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83914" y="5282465"/>
            <a:ext cx="8825658" cy="1381038"/>
          </a:xfrm>
        </p:spPr>
        <p:txBody>
          <a:bodyPr>
            <a:normAutofit/>
          </a:bodyPr>
          <a:lstStyle/>
          <a:p>
            <a:pPr algn="r"/>
            <a:r>
              <a:rPr lang="pt-PT" b="1" dirty="0"/>
              <a:t>	</a:t>
            </a:r>
            <a:r>
              <a:rPr lang="pt-PT" b="1" dirty="0" smtClean="0"/>
              <a:t>														CARLOS </a:t>
            </a:r>
            <a:r>
              <a:rPr lang="pt-PT" b="1" dirty="0"/>
              <a:t>SÁ</a:t>
            </a:r>
          </a:p>
          <a:p>
            <a:r>
              <a:rPr lang="pt-PT" b="1" dirty="0" smtClean="0"/>
              <a:t>																A59905</a:t>
            </a:r>
          </a:p>
        </p:txBody>
      </p:sp>
      <p:pic>
        <p:nvPicPr>
          <p:cNvPr id="4" name="Picture 3" descr="UM-EEN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631" y="1091301"/>
            <a:ext cx="2057122" cy="10089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19105" y="1123802"/>
            <a:ext cx="39943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/>
              <a:t>Universidade</a:t>
            </a:r>
            <a:r>
              <a:rPr lang="en-US" sz="1400" b="1" dirty="0" smtClean="0"/>
              <a:t> do Minho</a:t>
            </a:r>
          </a:p>
          <a:p>
            <a:r>
              <a:rPr lang="en-US" sz="1400" b="1" dirty="0" err="1" smtClean="0"/>
              <a:t>Escola</a:t>
            </a:r>
            <a:r>
              <a:rPr lang="en-US" sz="1400" b="1" dirty="0" smtClean="0"/>
              <a:t> de </a:t>
            </a:r>
            <a:r>
              <a:rPr lang="en-US" sz="1400" b="1" dirty="0" err="1" smtClean="0"/>
              <a:t>Engenharia</a:t>
            </a:r>
            <a:endParaRPr lang="en-US" sz="1400" b="1" dirty="0" smtClean="0"/>
          </a:p>
          <a:p>
            <a:r>
              <a:rPr lang="en-US" sz="1400" b="1" dirty="0" err="1" smtClean="0"/>
              <a:t>Mestrado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Integrado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Engenharia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Informática</a:t>
            </a:r>
            <a:endParaRPr lang="en-US" sz="1400" b="1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67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422" y="131877"/>
            <a:ext cx="11109158" cy="777177"/>
          </a:xfrm>
        </p:spPr>
        <p:txBody>
          <a:bodyPr/>
          <a:lstStyle/>
          <a:p>
            <a:r>
              <a:rPr lang="pt-PT" sz="3600" dirty="0" smtClean="0"/>
              <a:t>Análise Paralela com </a:t>
            </a:r>
            <a:r>
              <a:rPr lang="pt-PT" sz="3600" dirty="0" err="1" smtClean="0"/>
              <a:t>OpenMP</a:t>
            </a:r>
            <a:r>
              <a:rPr lang="pt-PT" sz="3600" dirty="0" smtClean="0"/>
              <a:t> (</a:t>
            </a:r>
            <a:r>
              <a:rPr lang="de-DE" sz="3600" dirty="0"/>
              <a:t>NPB3.3</a:t>
            </a:r>
            <a:r>
              <a:rPr lang="de-DE" sz="3600" dirty="0" smtClean="0"/>
              <a:t>-OMP)</a:t>
            </a:r>
            <a:endParaRPr lang="pt-PT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Picture 2" descr="TEMPOS_OMP_CG_64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158" y="858528"/>
            <a:ext cx="7807158" cy="589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899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422" y="131877"/>
            <a:ext cx="11109158" cy="777177"/>
          </a:xfrm>
        </p:spPr>
        <p:txBody>
          <a:bodyPr/>
          <a:lstStyle/>
          <a:p>
            <a:r>
              <a:rPr lang="pt-PT" sz="3600" dirty="0" smtClean="0"/>
              <a:t>Análise Paralela com </a:t>
            </a:r>
            <a:r>
              <a:rPr lang="pt-PT" sz="3600" dirty="0" err="1" smtClean="0"/>
              <a:t>OpenMP</a:t>
            </a:r>
            <a:r>
              <a:rPr lang="pt-PT" sz="3600" dirty="0" smtClean="0"/>
              <a:t> (</a:t>
            </a:r>
            <a:r>
              <a:rPr lang="de-DE" sz="3600" dirty="0"/>
              <a:t>NPB3.3</a:t>
            </a:r>
            <a:r>
              <a:rPr lang="de-DE" sz="3600" dirty="0" smtClean="0"/>
              <a:t>-OMP)</a:t>
            </a:r>
            <a:endParaRPr lang="pt-PT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 descr="TEMPOS_OMP_EP_64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790" y="795343"/>
            <a:ext cx="7908583" cy="596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41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422" y="131877"/>
            <a:ext cx="11109158" cy="777177"/>
          </a:xfrm>
        </p:spPr>
        <p:txBody>
          <a:bodyPr/>
          <a:lstStyle/>
          <a:p>
            <a:r>
              <a:rPr lang="pt-PT" sz="3600" dirty="0" smtClean="0"/>
              <a:t>Análise Paralela com </a:t>
            </a:r>
            <a:r>
              <a:rPr lang="pt-PT" sz="3600" dirty="0" err="1" smtClean="0"/>
              <a:t>OpenMP</a:t>
            </a:r>
            <a:r>
              <a:rPr lang="pt-PT" sz="3600" dirty="0" smtClean="0"/>
              <a:t> (</a:t>
            </a:r>
            <a:r>
              <a:rPr lang="de-DE" sz="3600" dirty="0"/>
              <a:t>NPB3.3</a:t>
            </a:r>
            <a:r>
              <a:rPr lang="de-DE" sz="3600" dirty="0" smtClean="0"/>
              <a:t>-OMP)</a:t>
            </a:r>
            <a:endParaRPr lang="pt-PT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Picture 5" descr="431_VS_641_TEMPO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16" y="815473"/>
            <a:ext cx="10576605" cy="593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231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422" y="131877"/>
            <a:ext cx="11109158" cy="777177"/>
          </a:xfrm>
        </p:spPr>
        <p:txBody>
          <a:bodyPr/>
          <a:lstStyle/>
          <a:p>
            <a:r>
              <a:rPr lang="pt-PT" sz="3600" dirty="0" smtClean="0"/>
              <a:t>Análise Paralela com </a:t>
            </a:r>
            <a:r>
              <a:rPr lang="pt-PT" sz="3600" dirty="0" err="1" smtClean="0"/>
              <a:t>OpenMP</a:t>
            </a:r>
            <a:r>
              <a:rPr lang="pt-PT" sz="3600" dirty="0" smtClean="0"/>
              <a:t> (</a:t>
            </a:r>
            <a:r>
              <a:rPr lang="de-DE" sz="3600" dirty="0"/>
              <a:t>NPB3.3</a:t>
            </a:r>
            <a:r>
              <a:rPr lang="de-DE" sz="3600" dirty="0" smtClean="0"/>
              <a:t>-OMP)</a:t>
            </a:r>
            <a:endParaRPr lang="pt-PT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pic>
        <p:nvPicPr>
          <p:cNvPr id="3" name="Picture 2" descr="431_VS_641_MOP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8" y="1003121"/>
            <a:ext cx="9999579" cy="561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594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426" y="145245"/>
            <a:ext cx="9404723" cy="1031177"/>
          </a:xfrm>
        </p:spPr>
        <p:txBody>
          <a:bodyPr/>
          <a:lstStyle/>
          <a:p>
            <a:r>
              <a:rPr lang="en-US" dirty="0" err="1" smtClean="0"/>
              <a:t>Análise</a:t>
            </a:r>
            <a:r>
              <a:rPr lang="en-US" dirty="0" smtClean="0"/>
              <a:t> MPI (GNU </a:t>
            </a:r>
            <a:r>
              <a:rPr lang="en-US" dirty="0" err="1" smtClean="0"/>
              <a:t>OpenMPI</a:t>
            </a:r>
            <a:r>
              <a:rPr lang="en-US" dirty="0" smtClean="0"/>
              <a:t> 1.8.4)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pic>
        <p:nvPicPr>
          <p:cNvPr id="5" name="Picture 4" descr="mpi-tempo-openmpi_1_8_4_64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69" y="1028262"/>
            <a:ext cx="9651999" cy="572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270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426" y="145245"/>
            <a:ext cx="9404723" cy="1031177"/>
          </a:xfrm>
        </p:spPr>
        <p:txBody>
          <a:bodyPr/>
          <a:lstStyle/>
          <a:p>
            <a:r>
              <a:rPr lang="en-US" dirty="0" err="1" smtClean="0"/>
              <a:t>Análise</a:t>
            </a:r>
            <a:r>
              <a:rPr lang="en-US" dirty="0" smtClean="0"/>
              <a:t> MPI (GNU </a:t>
            </a:r>
            <a:r>
              <a:rPr lang="en-US" dirty="0" err="1" smtClean="0"/>
              <a:t>OpenMPI</a:t>
            </a:r>
            <a:r>
              <a:rPr lang="en-US" dirty="0" smtClean="0"/>
              <a:t> 1.8.4)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pic>
        <p:nvPicPr>
          <p:cNvPr id="3" name="Picture 2" descr="mpi-mops-processo-openmpi_1_8_4_64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64" y="909052"/>
            <a:ext cx="9643668" cy="572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26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2" y="278929"/>
            <a:ext cx="6358942" cy="897493"/>
          </a:xfrm>
        </p:spPr>
        <p:txBody>
          <a:bodyPr/>
          <a:lstStyle/>
          <a:p>
            <a:r>
              <a:rPr lang="en-US" dirty="0" smtClean="0"/>
              <a:t>SEQ VS </a:t>
            </a:r>
            <a:r>
              <a:rPr lang="en-US" dirty="0" err="1" smtClean="0"/>
              <a:t>OpenMP</a:t>
            </a:r>
            <a:r>
              <a:rPr lang="en-US" dirty="0" smtClean="0"/>
              <a:t> VS MPI</a:t>
            </a:r>
            <a:endParaRPr lang="fi-FI" sz="2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pic>
        <p:nvPicPr>
          <p:cNvPr id="5" name="Picture 4" descr="SER_VS_OMP_VS_MP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684" y="1070854"/>
            <a:ext cx="8061158" cy="563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592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901" y="399244"/>
            <a:ext cx="9404723" cy="1400530"/>
          </a:xfrm>
        </p:spPr>
        <p:txBody>
          <a:bodyPr/>
          <a:lstStyle/>
          <a:p>
            <a:r>
              <a:rPr lang="en-US" dirty="0" smtClean="0"/>
              <a:t>DSTAT </a:t>
            </a:r>
            <a:r>
              <a:rPr lang="en-US" sz="1400" dirty="0" smtClean="0"/>
              <a:t>($ /</a:t>
            </a:r>
            <a:r>
              <a:rPr lang="en-US" sz="1400" dirty="0"/>
              <a:t>home/a59905/</a:t>
            </a:r>
            <a:r>
              <a:rPr lang="en-US" sz="1400" dirty="0" err="1"/>
              <a:t>dstat</a:t>
            </a:r>
            <a:r>
              <a:rPr lang="en-US" sz="1400" dirty="0"/>
              <a:t> −</a:t>
            </a:r>
            <a:r>
              <a:rPr lang="en-US" sz="1400" dirty="0" err="1"/>
              <a:t>cdm</a:t>
            </a:r>
            <a:r>
              <a:rPr lang="en-US" sz="1400" dirty="0"/>
              <a:t> −−output $</a:t>
            </a:r>
            <a:r>
              <a:rPr lang="en-US" sz="1400" dirty="0" err="1"/>
              <a:t>file.csv</a:t>
            </a:r>
            <a:r>
              <a:rPr lang="en-US" sz="1400" dirty="0"/>
              <a:t> ← &gt;&gt; /</a:t>
            </a:r>
            <a:r>
              <a:rPr lang="en-US" sz="1400" dirty="0" err="1"/>
              <a:t>dev</a:t>
            </a:r>
            <a:r>
              <a:rPr lang="en-US" sz="1400" dirty="0"/>
              <a:t>/null &amp; 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3208" y="1264182"/>
            <a:ext cx="2827004" cy="420240"/>
          </a:xfrm>
        </p:spPr>
        <p:txBody>
          <a:bodyPr/>
          <a:lstStyle/>
          <a:p>
            <a:r>
              <a:rPr lang="en-US" dirty="0" smtClean="0"/>
              <a:t>%</a:t>
            </a:r>
            <a:r>
              <a:rPr lang="en-US" dirty="0" err="1" smtClean="0"/>
              <a:t>Utilização</a:t>
            </a:r>
            <a:r>
              <a:rPr lang="en-US" dirty="0" smtClean="0"/>
              <a:t> 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pic>
        <p:nvPicPr>
          <p:cNvPr id="6" name="Picture 5" descr="SER_CPU_INTEL_O3_EP_CLASSE_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21" y="1854201"/>
            <a:ext cx="5754249" cy="3600116"/>
          </a:xfrm>
          <a:prstGeom prst="rect">
            <a:avLst/>
          </a:prstGeom>
        </p:spPr>
      </p:pic>
      <p:pic>
        <p:nvPicPr>
          <p:cNvPr id="7" name="Picture 6" descr="OMP_CPU_INTEL_O3_EP_CLASSE_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1" y="1862275"/>
            <a:ext cx="5842000" cy="365071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950870" y="5747950"/>
            <a:ext cx="1966076" cy="42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 smtClean="0"/>
              <a:t>Sequencial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466640" y="5739929"/>
            <a:ext cx="1966076" cy="42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 smtClean="0"/>
              <a:t>OpenMP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794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901" y="399244"/>
            <a:ext cx="9404723" cy="1400530"/>
          </a:xfrm>
        </p:spPr>
        <p:txBody>
          <a:bodyPr/>
          <a:lstStyle/>
          <a:p>
            <a:r>
              <a:rPr lang="en-US" dirty="0" smtClean="0"/>
              <a:t>DSTAT </a:t>
            </a:r>
            <a:r>
              <a:rPr lang="en-US" sz="1400" dirty="0" smtClean="0"/>
              <a:t>($ /</a:t>
            </a:r>
            <a:r>
              <a:rPr lang="en-US" sz="1400" dirty="0"/>
              <a:t>home/a59905/</a:t>
            </a:r>
            <a:r>
              <a:rPr lang="en-US" sz="1400" dirty="0" err="1"/>
              <a:t>dstat</a:t>
            </a:r>
            <a:r>
              <a:rPr lang="en-US" sz="1400" dirty="0"/>
              <a:t> −</a:t>
            </a:r>
            <a:r>
              <a:rPr lang="en-US" sz="1400" dirty="0" err="1"/>
              <a:t>cdm</a:t>
            </a:r>
            <a:r>
              <a:rPr lang="en-US" sz="1400" dirty="0"/>
              <a:t> −−output $</a:t>
            </a:r>
            <a:r>
              <a:rPr lang="en-US" sz="1400" dirty="0" err="1"/>
              <a:t>file.csv</a:t>
            </a:r>
            <a:r>
              <a:rPr lang="en-US" sz="1400" dirty="0"/>
              <a:t> ← &gt;&gt; /</a:t>
            </a:r>
            <a:r>
              <a:rPr lang="en-US" sz="1400" dirty="0" err="1"/>
              <a:t>dev</a:t>
            </a:r>
            <a:r>
              <a:rPr lang="en-US" sz="1400" dirty="0"/>
              <a:t>/null &amp; 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3208" y="1264182"/>
            <a:ext cx="2827004" cy="42024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%</a:t>
            </a:r>
            <a:r>
              <a:rPr lang="en-US" dirty="0" err="1" smtClean="0"/>
              <a:t>Utilização</a:t>
            </a:r>
            <a:r>
              <a:rPr lang="en-US" dirty="0"/>
              <a:t> </a:t>
            </a:r>
            <a:r>
              <a:rPr lang="en-US" dirty="0" err="1" smtClean="0"/>
              <a:t>Memória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977607" y="5935107"/>
            <a:ext cx="1966076" cy="42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 smtClean="0"/>
              <a:t>Sequencial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426534" y="5993929"/>
            <a:ext cx="1966076" cy="42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 smtClean="0"/>
              <a:t>OpenMP</a:t>
            </a:r>
            <a:endParaRPr lang="en-US" dirty="0"/>
          </a:p>
        </p:txBody>
      </p:sp>
      <p:pic>
        <p:nvPicPr>
          <p:cNvPr id="5" name="Picture 4" descr="SER_MEM_INTEL_O3_EP_CLASSE_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59" y="1911683"/>
            <a:ext cx="5896267" cy="3756528"/>
          </a:xfrm>
          <a:prstGeom prst="rect">
            <a:avLst/>
          </a:prstGeom>
        </p:spPr>
      </p:pic>
      <p:pic>
        <p:nvPicPr>
          <p:cNvPr id="10" name="Picture 9" descr="OMP_MEM_INTEL_O3_EP_CLASSE_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111" y="1938723"/>
            <a:ext cx="5811858" cy="370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63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901" y="399244"/>
            <a:ext cx="9404723" cy="1400530"/>
          </a:xfrm>
        </p:spPr>
        <p:txBody>
          <a:bodyPr/>
          <a:lstStyle/>
          <a:p>
            <a:r>
              <a:rPr lang="en-US" dirty="0" smtClean="0"/>
              <a:t>DSTAT </a:t>
            </a:r>
            <a:r>
              <a:rPr lang="en-US" sz="1400" dirty="0" smtClean="0"/>
              <a:t>($ /</a:t>
            </a:r>
            <a:r>
              <a:rPr lang="en-US" sz="1400" dirty="0"/>
              <a:t>home/a59905/</a:t>
            </a:r>
            <a:r>
              <a:rPr lang="en-US" sz="1400" dirty="0" err="1"/>
              <a:t>dstat</a:t>
            </a:r>
            <a:r>
              <a:rPr lang="en-US" sz="1400" dirty="0"/>
              <a:t> −</a:t>
            </a:r>
            <a:r>
              <a:rPr lang="en-US" sz="1400" dirty="0" err="1"/>
              <a:t>cdm</a:t>
            </a:r>
            <a:r>
              <a:rPr lang="en-US" sz="1400" dirty="0"/>
              <a:t> −−output $</a:t>
            </a:r>
            <a:r>
              <a:rPr lang="en-US" sz="1400" dirty="0" err="1"/>
              <a:t>file.csv</a:t>
            </a:r>
            <a:r>
              <a:rPr lang="en-US" sz="1400" dirty="0"/>
              <a:t> ← &gt;&gt; /</a:t>
            </a:r>
            <a:r>
              <a:rPr lang="en-US" sz="1400" dirty="0" err="1"/>
              <a:t>dev</a:t>
            </a:r>
            <a:r>
              <a:rPr lang="en-US" sz="1400" dirty="0"/>
              <a:t>/null &amp; 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3208" y="1264182"/>
            <a:ext cx="2827004" cy="420240"/>
          </a:xfrm>
        </p:spPr>
        <p:txBody>
          <a:bodyPr/>
          <a:lstStyle/>
          <a:p>
            <a:r>
              <a:rPr lang="en-US" dirty="0" smtClean="0"/>
              <a:t>%</a:t>
            </a:r>
            <a:r>
              <a:rPr lang="en-US" dirty="0" err="1" smtClean="0"/>
              <a:t>Utilização</a:t>
            </a:r>
            <a:r>
              <a:rPr lang="en-US" dirty="0" smtClean="0"/>
              <a:t> Discos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950870" y="6149002"/>
            <a:ext cx="1966076" cy="42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 smtClean="0"/>
              <a:t>Sequencial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466640" y="5739929"/>
            <a:ext cx="1966076" cy="42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 smtClean="0"/>
              <a:t>OpenMP</a:t>
            </a:r>
            <a:endParaRPr lang="en-US" dirty="0"/>
          </a:p>
        </p:txBody>
      </p:sp>
      <p:pic>
        <p:nvPicPr>
          <p:cNvPr id="5" name="Picture 4" descr="SER_DISCO_INTEL_O3_EP_CLASSE_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36" y="1962126"/>
            <a:ext cx="5743711" cy="3639242"/>
          </a:xfrm>
          <a:prstGeom prst="rect">
            <a:avLst/>
          </a:prstGeom>
        </p:spPr>
      </p:pic>
      <p:pic>
        <p:nvPicPr>
          <p:cNvPr id="10" name="Picture 9" descr="OMP_DISCO_INTEL_O3_EP_CLASSE_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528" y="1951790"/>
            <a:ext cx="5717826" cy="362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63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3611" y="1203158"/>
            <a:ext cx="11351336" cy="5494421"/>
          </a:xfrm>
        </p:spPr>
        <p:txBody>
          <a:bodyPr>
            <a:normAutofit/>
          </a:bodyPr>
          <a:lstStyle/>
          <a:p>
            <a:endParaRPr lang="fi-FI" dirty="0" smtClean="0"/>
          </a:p>
          <a:p>
            <a:r>
              <a:rPr lang="fi-FI" dirty="0" err="1" smtClean="0"/>
              <a:t>Caso</a:t>
            </a:r>
            <a:r>
              <a:rPr lang="fi-FI" dirty="0" smtClean="0"/>
              <a:t> de </a:t>
            </a:r>
            <a:r>
              <a:rPr lang="fi-FI" dirty="0" err="1" smtClean="0"/>
              <a:t>Estudo</a:t>
            </a:r>
            <a:endParaRPr lang="fi-FI" dirty="0" smtClean="0"/>
          </a:p>
          <a:p>
            <a:r>
              <a:rPr lang="fi-FI" dirty="0" err="1" smtClean="0"/>
              <a:t>Testes</a:t>
            </a:r>
            <a:endParaRPr lang="fi-FI" dirty="0" smtClean="0"/>
          </a:p>
          <a:p>
            <a:r>
              <a:rPr lang="fi-FI" dirty="0" err="1" smtClean="0"/>
              <a:t>Nós</a:t>
            </a:r>
            <a:r>
              <a:rPr lang="fi-FI" dirty="0" smtClean="0"/>
              <a:t> de </a:t>
            </a:r>
            <a:r>
              <a:rPr lang="fi-FI" dirty="0" err="1" smtClean="0"/>
              <a:t>computação</a:t>
            </a:r>
            <a:r>
              <a:rPr lang="fi-FI" dirty="0" smtClean="0"/>
              <a:t> </a:t>
            </a:r>
            <a:r>
              <a:rPr lang="fi-FI" dirty="0" err="1" smtClean="0"/>
              <a:t>utilizados</a:t>
            </a:r>
            <a:endParaRPr lang="fi-FI" dirty="0" smtClean="0"/>
          </a:p>
          <a:p>
            <a:r>
              <a:rPr lang="fi-FI" dirty="0" smtClean="0"/>
              <a:t>Metodologia de </a:t>
            </a:r>
            <a:r>
              <a:rPr lang="fi-FI" dirty="0" err="1" smtClean="0"/>
              <a:t>medição</a:t>
            </a:r>
            <a:endParaRPr lang="fi-FI" dirty="0" smtClean="0"/>
          </a:p>
          <a:p>
            <a:r>
              <a:rPr lang="fi-FI" dirty="0" err="1" smtClean="0"/>
              <a:t>Análise</a:t>
            </a:r>
            <a:r>
              <a:rPr lang="fi-FI" dirty="0" smtClean="0"/>
              <a:t> </a:t>
            </a:r>
            <a:r>
              <a:rPr lang="fi-FI" dirty="0" err="1" smtClean="0"/>
              <a:t>sequencial</a:t>
            </a:r>
            <a:r>
              <a:rPr lang="fi-FI" dirty="0" smtClean="0"/>
              <a:t> (NPB3.3-SER)</a:t>
            </a:r>
          </a:p>
          <a:p>
            <a:r>
              <a:rPr lang="fi-FI" dirty="0" err="1" smtClean="0"/>
              <a:t>Análise</a:t>
            </a:r>
            <a:r>
              <a:rPr lang="fi-FI" dirty="0" smtClean="0"/>
              <a:t> </a:t>
            </a:r>
            <a:r>
              <a:rPr lang="fi-FI" dirty="0" err="1" smtClean="0"/>
              <a:t>paralela</a:t>
            </a:r>
            <a:r>
              <a:rPr lang="fi-FI" dirty="0" smtClean="0"/>
              <a:t> </a:t>
            </a:r>
            <a:r>
              <a:rPr lang="fi-FI" dirty="0" err="1" smtClean="0"/>
              <a:t>com</a:t>
            </a:r>
            <a:r>
              <a:rPr lang="fi-FI" dirty="0" smtClean="0"/>
              <a:t> </a:t>
            </a:r>
            <a:r>
              <a:rPr lang="fi-FI" dirty="0" err="1" smtClean="0"/>
              <a:t>OpenMP</a:t>
            </a:r>
            <a:r>
              <a:rPr lang="fi-FI" dirty="0" smtClean="0"/>
              <a:t> (NPB3.3-OMP)</a:t>
            </a:r>
          </a:p>
          <a:p>
            <a:r>
              <a:rPr lang="fi-FI" dirty="0" err="1" smtClean="0"/>
              <a:t>Análise</a:t>
            </a:r>
            <a:r>
              <a:rPr lang="fi-FI" dirty="0" smtClean="0"/>
              <a:t> MPI (NPB3.3-MPI)</a:t>
            </a:r>
          </a:p>
          <a:p>
            <a:r>
              <a:rPr lang="fi-FI" dirty="0" err="1" smtClean="0"/>
              <a:t>Seq</a:t>
            </a:r>
            <a:r>
              <a:rPr lang="fi-FI" dirty="0" smtClean="0"/>
              <a:t> VS </a:t>
            </a:r>
            <a:r>
              <a:rPr lang="fi-FI" dirty="0" err="1" smtClean="0"/>
              <a:t>OpenMP</a:t>
            </a:r>
            <a:r>
              <a:rPr lang="fi-FI" dirty="0" smtClean="0"/>
              <a:t> VS MPI</a:t>
            </a:r>
          </a:p>
          <a:p>
            <a:r>
              <a:rPr lang="fi-FI" dirty="0" smtClean="0"/>
              <a:t>DSTAT</a:t>
            </a:r>
          </a:p>
          <a:p>
            <a:pPr lvl="1"/>
            <a:r>
              <a:rPr lang="fi-FI" dirty="0" smtClean="0"/>
              <a:t>%</a:t>
            </a:r>
            <a:r>
              <a:rPr lang="fi-FI" dirty="0" err="1" smtClean="0"/>
              <a:t>Utilização</a:t>
            </a:r>
            <a:r>
              <a:rPr lang="fi-FI" dirty="0" smtClean="0"/>
              <a:t> CPU</a:t>
            </a:r>
          </a:p>
          <a:p>
            <a:pPr lvl="1"/>
            <a:r>
              <a:rPr lang="fi-FI" dirty="0" smtClean="0"/>
              <a:t>%</a:t>
            </a:r>
            <a:r>
              <a:rPr lang="fi-FI" dirty="0" err="1" smtClean="0"/>
              <a:t>Utilização</a:t>
            </a:r>
            <a:r>
              <a:rPr lang="fi-FI" dirty="0" smtClean="0"/>
              <a:t> </a:t>
            </a:r>
            <a:r>
              <a:rPr lang="fi-FI" dirty="0" err="1" smtClean="0"/>
              <a:t>Memória</a:t>
            </a:r>
            <a:endParaRPr lang="fi-FI" dirty="0" smtClean="0"/>
          </a:p>
          <a:p>
            <a:pPr lvl="1"/>
            <a:r>
              <a:rPr lang="fi-FI" dirty="0" smtClean="0"/>
              <a:t>%</a:t>
            </a:r>
            <a:r>
              <a:rPr lang="fi-FI" dirty="0" err="1" smtClean="0"/>
              <a:t>Utilização</a:t>
            </a:r>
            <a:r>
              <a:rPr lang="fi-FI" dirty="0" smtClean="0"/>
              <a:t> </a:t>
            </a:r>
            <a:r>
              <a:rPr lang="fi-FI" dirty="0" err="1" smtClean="0"/>
              <a:t>Disco</a:t>
            </a:r>
            <a:endParaRPr lang="fi-FI" dirty="0" smtClean="0"/>
          </a:p>
          <a:p>
            <a:endParaRPr lang="fi-FI" dirty="0" smtClean="0"/>
          </a:p>
          <a:p>
            <a:endParaRPr lang="fi-FI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07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27263" y="2727158"/>
            <a:ext cx="11844421" cy="2299368"/>
          </a:xfrm>
        </p:spPr>
        <p:txBody>
          <a:bodyPr/>
          <a:lstStyle/>
          <a:p>
            <a:pPr algn="ctr"/>
            <a:r>
              <a:rPr lang="en-US" sz="5400" dirty="0" smtClean="0"/>
              <a:t>Performance </a:t>
            </a:r>
            <a:r>
              <a:rPr lang="en-US" sz="5400" dirty="0" err="1" smtClean="0"/>
              <a:t>em</a:t>
            </a:r>
            <a:r>
              <a:rPr lang="en-US" sz="5400" dirty="0" smtClean="0"/>
              <a:t> NAS Parallel Benchmarks</a:t>
            </a:r>
            <a:br>
              <a:rPr lang="en-US" sz="5400" dirty="0" smtClean="0"/>
            </a:br>
            <a:endParaRPr lang="pt-PT" sz="44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83914" y="5282465"/>
            <a:ext cx="8825658" cy="1381038"/>
          </a:xfrm>
        </p:spPr>
        <p:txBody>
          <a:bodyPr>
            <a:normAutofit/>
          </a:bodyPr>
          <a:lstStyle/>
          <a:p>
            <a:pPr algn="r"/>
            <a:r>
              <a:rPr lang="pt-PT" b="1" dirty="0"/>
              <a:t>	</a:t>
            </a:r>
            <a:r>
              <a:rPr lang="pt-PT" b="1" dirty="0" smtClean="0"/>
              <a:t>														CARLOS </a:t>
            </a:r>
            <a:r>
              <a:rPr lang="pt-PT" b="1" dirty="0"/>
              <a:t>SÁ</a:t>
            </a:r>
          </a:p>
          <a:p>
            <a:r>
              <a:rPr lang="pt-PT" b="1" dirty="0" smtClean="0"/>
              <a:t>																A59905</a:t>
            </a:r>
          </a:p>
        </p:txBody>
      </p:sp>
      <p:pic>
        <p:nvPicPr>
          <p:cNvPr id="4" name="Picture 3" descr="UM-EEN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631" y="1091301"/>
            <a:ext cx="2057122" cy="10089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19105" y="1123802"/>
            <a:ext cx="39943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/>
              <a:t>Universidade</a:t>
            </a:r>
            <a:r>
              <a:rPr lang="en-US" sz="1400" b="1" dirty="0" smtClean="0"/>
              <a:t> do Minho</a:t>
            </a:r>
          </a:p>
          <a:p>
            <a:r>
              <a:rPr lang="en-US" sz="1400" b="1" dirty="0" err="1" smtClean="0"/>
              <a:t>Escola</a:t>
            </a:r>
            <a:r>
              <a:rPr lang="en-US" sz="1400" b="1" dirty="0" smtClean="0"/>
              <a:t> de </a:t>
            </a:r>
            <a:r>
              <a:rPr lang="en-US" sz="1400" b="1" dirty="0" err="1" smtClean="0"/>
              <a:t>Engenharia</a:t>
            </a:r>
            <a:endParaRPr lang="en-US" sz="1400" b="1" dirty="0" smtClean="0"/>
          </a:p>
          <a:p>
            <a:r>
              <a:rPr lang="en-US" sz="1400" b="1" dirty="0" err="1" smtClean="0"/>
              <a:t>Mestrado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Integrado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Engenharia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Informática</a:t>
            </a:r>
            <a:endParaRPr lang="en-US" sz="1400" b="1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8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9059" y="332401"/>
            <a:ext cx="10864100" cy="1400530"/>
          </a:xfrm>
        </p:spPr>
        <p:txBody>
          <a:bodyPr/>
          <a:lstStyle/>
          <a:p>
            <a:r>
              <a:rPr lang="pt-PT" dirty="0" smtClean="0"/>
              <a:t>Caso de Estudo:</a:t>
            </a:r>
            <a:br>
              <a:rPr lang="pt-PT" dirty="0" smtClean="0"/>
            </a:br>
            <a:r>
              <a:rPr lang="pt-PT" dirty="0" smtClean="0"/>
              <a:t>NAS </a:t>
            </a:r>
            <a:r>
              <a:rPr lang="pt-PT" dirty="0" err="1" smtClean="0"/>
              <a:t>Parallel</a:t>
            </a:r>
            <a:r>
              <a:rPr lang="pt-PT" dirty="0" smtClean="0"/>
              <a:t> </a:t>
            </a:r>
            <a:r>
              <a:rPr lang="pt-PT" dirty="0" err="1" smtClean="0"/>
              <a:t>Benchmarks</a:t>
            </a:r>
            <a:endParaRPr lang="pt-PT" sz="32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55712" y="22053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408112" y="23577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21264" y="1804737"/>
            <a:ext cx="5184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 </a:t>
            </a:r>
            <a:r>
              <a:rPr lang="en-US" dirty="0" err="1" smtClean="0"/>
              <a:t>utilizado</a:t>
            </a:r>
            <a:r>
              <a:rPr lang="en-US" dirty="0" smtClean="0"/>
              <a:t>: </a:t>
            </a:r>
            <a:r>
              <a:rPr lang="en-US" dirty="0" err="1" smtClean="0"/>
              <a:t>SeARCH</a:t>
            </a:r>
            <a:r>
              <a:rPr lang="en-US" dirty="0" smtClean="0"/>
              <a:t> Cluster – DI </a:t>
            </a:r>
            <a:r>
              <a:rPr lang="en-US" dirty="0" err="1" smtClean="0"/>
              <a:t>Uminho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69474" y="2326106"/>
            <a:ext cx="1019467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err="1" smtClean="0"/>
              <a:t>Estudo</a:t>
            </a:r>
            <a:r>
              <a:rPr lang="en-US" dirty="0" smtClean="0"/>
              <a:t> de 3 Kernels: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EP </a:t>
            </a:r>
            <a:r>
              <a:rPr lang="en-US" dirty="0"/>
              <a:t>- </a:t>
            </a:r>
            <a:r>
              <a:rPr lang="en-US" dirty="0" err="1"/>
              <a:t>Algoritmo</a:t>
            </a:r>
            <a:r>
              <a:rPr lang="en-US" dirty="0"/>
              <a:t> </a:t>
            </a:r>
            <a:r>
              <a:rPr lang="en-US" dirty="0" err="1"/>
              <a:t>embaraçosamente</a:t>
            </a:r>
            <a:r>
              <a:rPr lang="en-US" dirty="0"/>
              <a:t> </a:t>
            </a:r>
            <a:r>
              <a:rPr lang="en-US" dirty="0" err="1"/>
              <a:t>paralelo</a:t>
            </a:r>
            <a:r>
              <a:rPr lang="en-US" dirty="0"/>
              <a:t>, e </a:t>
            </a:r>
            <a:r>
              <a:rPr lang="en-US" dirty="0" err="1"/>
              <a:t>baseado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números</a:t>
            </a:r>
            <a:r>
              <a:rPr lang="en-US" dirty="0"/>
              <a:t> pseudo </a:t>
            </a:r>
            <a:r>
              <a:rPr lang="en-US" dirty="0" err="1"/>
              <a:t>aleatórios</a:t>
            </a:r>
            <a:r>
              <a:rPr lang="en-US" dirty="0"/>
              <a:t>, </a:t>
            </a:r>
            <a:r>
              <a:rPr lang="en-US" dirty="0" err="1"/>
              <a:t>tipicamente</a:t>
            </a:r>
            <a:r>
              <a:rPr lang="en-US" dirty="0"/>
              <a:t> </a:t>
            </a:r>
            <a:r>
              <a:rPr lang="en-US" dirty="0" err="1"/>
              <a:t>utilizados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aplicações</a:t>
            </a:r>
            <a:r>
              <a:rPr lang="en-US" dirty="0"/>
              <a:t> </a:t>
            </a:r>
            <a:r>
              <a:rPr lang="en-US" i="1" dirty="0"/>
              <a:t>Monte Carlo</a:t>
            </a:r>
            <a:r>
              <a:rPr lang="en-US" dirty="0"/>
              <a:t>;</a:t>
            </a:r>
          </a:p>
          <a:p>
            <a:pPr marL="742950" lvl="1" indent="-285750">
              <a:buFont typeface="Arial"/>
              <a:buChar char="•"/>
            </a:pP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CG</a:t>
            </a:r>
            <a:r>
              <a:rPr lang="en-US" dirty="0"/>
              <a:t> - </a:t>
            </a:r>
            <a:r>
              <a:rPr lang="en-US" dirty="0" err="1"/>
              <a:t>Método</a:t>
            </a:r>
            <a:r>
              <a:rPr lang="en-US" dirty="0"/>
              <a:t> do </a:t>
            </a:r>
            <a:r>
              <a:rPr lang="en-US" dirty="0" err="1"/>
              <a:t>gradiente</a:t>
            </a:r>
            <a:r>
              <a:rPr lang="en-US" dirty="0"/>
              <a:t> </a:t>
            </a:r>
            <a:r>
              <a:rPr lang="en-US" dirty="0" err="1"/>
              <a:t>conjugado</a:t>
            </a:r>
            <a:r>
              <a:rPr lang="en-US" dirty="0"/>
              <a:t>, </a:t>
            </a:r>
            <a:r>
              <a:rPr lang="en-US" dirty="0" err="1"/>
              <a:t>comumamente</a:t>
            </a:r>
            <a:r>
              <a:rPr lang="en-US" dirty="0"/>
              <a:t> </a:t>
            </a:r>
            <a:r>
              <a:rPr lang="en-US" dirty="0" err="1" smtClean="0"/>
              <a:t>utilizado</a:t>
            </a:r>
            <a:r>
              <a:rPr lang="en-US" dirty="0" smtClean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envolvam</a:t>
            </a:r>
            <a:r>
              <a:rPr lang="en-US" dirty="0"/>
              <a:t> </a:t>
            </a:r>
            <a:r>
              <a:rPr lang="en-US" dirty="0" err="1"/>
              <a:t>multiplicação</a:t>
            </a:r>
            <a:r>
              <a:rPr lang="en-US" dirty="0"/>
              <a:t> </a:t>
            </a:r>
            <a:r>
              <a:rPr lang="en-US" dirty="0" err="1" smtClean="0"/>
              <a:t>matriz</a:t>
            </a:r>
            <a:r>
              <a:rPr lang="en-US" dirty="0" smtClean="0"/>
              <a:t> </a:t>
            </a:r>
            <a:r>
              <a:rPr lang="en-US" dirty="0" err="1"/>
              <a:t>esparsa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vetor</a:t>
            </a:r>
            <a:r>
              <a:rPr lang="en-US" dirty="0"/>
              <a:t>;</a:t>
            </a:r>
          </a:p>
          <a:p>
            <a:pPr marL="742950" lvl="1" indent="-285750">
              <a:buFont typeface="Arial"/>
              <a:buChar char="•"/>
            </a:pP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IS </a:t>
            </a:r>
            <a:r>
              <a:rPr lang="en-US" dirty="0"/>
              <a:t>– </a:t>
            </a:r>
            <a:r>
              <a:rPr lang="en-US" dirty="0" err="1"/>
              <a:t>Baseado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ordenação</a:t>
            </a:r>
            <a:r>
              <a:rPr lang="en-US" dirty="0"/>
              <a:t> (sorting) de </a:t>
            </a:r>
            <a:r>
              <a:rPr lang="en-US" dirty="0" err="1"/>
              <a:t>inteiros</a:t>
            </a:r>
            <a:r>
              <a:rPr lang="en-US" dirty="0"/>
              <a:t>;</a:t>
            </a:r>
          </a:p>
          <a:p>
            <a:pPr marL="742950" lvl="1" indent="-285750">
              <a:buFont typeface="Arial"/>
              <a:buChar char="•"/>
            </a:pPr>
            <a:endParaRPr lang="en-US" dirty="0"/>
          </a:p>
          <a:p>
            <a:pPr marL="285750" lvl="1" indent="-285750">
              <a:buFont typeface="Arial"/>
              <a:buChar char="•"/>
            </a:pPr>
            <a:r>
              <a:rPr lang="en-US" dirty="0"/>
              <a:t>Outros </a:t>
            </a:r>
            <a:r>
              <a:rPr lang="en-US" dirty="0" smtClean="0"/>
              <a:t>kernels : </a:t>
            </a:r>
            <a:r>
              <a:rPr lang="en-US" i="1" dirty="0"/>
              <a:t>IS, MG, FT</a:t>
            </a:r>
            <a:endParaRPr lang="en-US" i="1" dirty="0" smtClean="0"/>
          </a:p>
          <a:p>
            <a:pPr marL="285750" lvl="1" indent="-285750">
              <a:buFont typeface="Arial"/>
              <a:buChar char="•"/>
            </a:pPr>
            <a:r>
              <a:rPr lang="en-US" dirty="0" err="1"/>
              <a:t>S</a:t>
            </a:r>
            <a:r>
              <a:rPr lang="en-US" dirty="0" err="1" smtClean="0"/>
              <a:t>imulações</a:t>
            </a:r>
            <a:r>
              <a:rPr lang="en-US" dirty="0" smtClean="0"/>
              <a:t> </a:t>
            </a:r>
            <a:r>
              <a:rPr lang="en-US" dirty="0"/>
              <a:t>do package</a:t>
            </a:r>
            <a:r>
              <a:rPr lang="en-US" dirty="0" smtClean="0"/>
              <a:t>: </a:t>
            </a:r>
            <a:r>
              <a:rPr lang="en-US" i="1" dirty="0" smtClean="0"/>
              <a:t>BT, SP, LU. </a:t>
            </a:r>
            <a:endParaRPr lang="en-US" i="1" dirty="0"/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727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6859" y="261555"/>
            <a:ext cx="5853246" cy="995077"/>
          </a:xfrm>
        </p:spPr>
        <p:txBody>
          <a:bodyPr/>
          <a:lstStyle/>
          <a:p>
            <a:r>
              <a:rPr lang="en-US" dirty="0" smtClean="0"/>
              <a:t>Testes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80243" y="1608327"/>
            <a:ext cx="11351336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fi-FI" dirty="0" smtClean="0"/>
          </a:p>
          <a:p>
            <a:r>
              <a:rPr lang="fi-FI" i="1" dirty="0" err="1" smtClean="0"/>
              <a:t>Para</a:t>
            </a:r>
            <a:r>
              <a:rPr lang="fi-FI" i="1" dirty="0" smtClean="0"/>
              <a:t> </a:t>
            </a:r>
            <a:r>
              <a:rPr lang="fi-FI" i="1" dirty="0" err="1" smtClean="0"/>
              <a:t>cada</a:t>
            </a:r>
            <a:r>
              <a:rPr lang="fi-FI" i="1" dirty="0" smtClean="0"/>
              <a:t> </a:t>
            </a:r>
            <a:r>
              <a:rPr lang="fi-FI" i="1" dirty="0" err="1" smtClean="0"/>
              <a:t>kernel</a:t>
            </a:r>
            <a:r>
              <a:rPr lang="fi-FI" i="1" dirty="0" smtClean="0"/>
              <a:t>:</a:t>
            </a:r>
          </a:p>
          <a:p>
            <a:pPr lvl="1"/>
            <a:r>
              <a:rPr lang="fi-FI" dirty="0" err="1" smtClean="0"/>
              <a:t>Diferentes</a:t>
            </a:r>
            <a:r>
              <a:rPr lang="fi-FI" dirty="0" smtClean="0"/>
              <a:t> </a:t>
            </a:r>
            <a:r>
              <a:rPr lang="fi-FI" dirty="0" err="1" smtClean="0"/>
              <a:t>paradigmas</a:t>
            </a:r>
            <a:r>
              <a:rPr lang="fi-FI" dirty="0" smtClean="0"/>
              <a:t>: </a:t>
            </a:r>
            <a:r>
              <a:rPr lang="fi-FI" dirty="0" err="1" smtClean="0"/>
              <a:t>Sequencial</a:t>
            </a:r>
            <a:r>
              <a:rPr lang="fi-FI" dirty="0" smtClean="0"/>
              <a:t>, </a:t>
            </a:r>
            <a:r>
              <a:rPr lang="fi-FI" dirty="0" err="1" smtClean="0"/>
              <a:t>OpenMP</a:t>
            </a:r>
            <a:r>
              <a:rPr lang="fi-FI" dirty="0" smtClean="0"/>
              <a:t> e MPI</a:t>
            </a:r>
          </a:p>
          <a:p>
            <a:pPr lvl="1"/>
            <a:r>
              <a:rPr lang="fi-FI" dirty="0" err="1" smtClean="0"/>
              <a:t>Vários</a:t>
            </a:r>
            <a:r>
              <a:rPr lang="fi-FI" dirty="0" smtClean="0"/>
              <a:t> </a:t>
            </a:r>
            <a:r>
              <a:rPr lang="fi-FI" dirty="0" err="1" smtClean="0"/>
              <a:t>compiladores</a:t>
            </a:r>
            <a:r>
              <a:rPr lang="fi-FI" dirty="0" smtClean="0"/>
              <a:t>: </a:t>
            </a:r>
            <a:r>
              <a:rPr lang="fi-FI" dirty="0" err="1" smtClean="0"/>
              <a:t>icc</a:t>
            </a:r>
            <a:r>
              <a:rPr lang="fi-FI" dirty="0" smtClean="0"/>
              <a:t> (Intel) e </a:t>
            </a:r>
            <a:r>
              <a:rPr lang="fi-FI" dirty="0" err="1" smtClean="0"/>
              <a:t>gcc</a:t>
            </a:r>
            <a:r>
              <a:rPr lang="fi-FI" dirty="0"/>
              <a:t> </a:t>
            </a:r>
            <a:r>
              <a:rPr lang="fi-FI" dirty="0" smtClean="0"/>
              <a:t>(GNU)</a:t>
            </a:r>
          </a:p>
          <a:p>
            <a:pPr lvl="1"/>
            <a:r>
              <a:rPr lang="fi-FI" dirty="0" err="1" smtClean="0"/>
              <a:t>Várias</a:t>
            </a:r>
            <a:r>
              <a:rPr lang="fi-FI" dirty="0" smtClean="0"/>
              <a:t> </a:t>
            </a:r>
            <a:r>
              <a:rPr lang="fi-FI" dirty="0" err="1" smtClean="0"/>
              <a:t>versões</a:t>
            </a:r>
            <a:r>
              <a:rPr lang="fi-FI" dirty="0" smtClean="0"/>
              <a:t> de </a:t>
            </a:r>
            <a:r>
              <a:rPr lang="fi-FI" dirty="0" err="1" smtClean="0"/>
              <a:t>compiladores</a:t>
            </a:r>
            <a:r>
              <a:rPr lang="fi-FI" dirty="0" smtClean="0"/>
              <a:t>: GNU 4.9.0, GNU 4.9.3 e Intel 2013.1.117</a:t>
            </a:r>
          </a:p>
          <a:p>
            <a:pPr lvl="1"/>
            <a:r>
              <a:rPr lang="fi-FI" dirty="0" err="1" smtClean="0"/>
              <a:t>Diferentes</a:t>
            </a:r>
            <a:r>
              <a:rPr lang="fi-FI" dirty="0" smtClean="0"/>
              <a:t> </a:t>
            </a:r>
            <a:r>
              <a:rPr lang="fi-FI" dirty="0" err="1" smtClean="0"/>
              <a:t>flags</a:t>
            </a:r>
            <a:r>
              <a:rPr lang="fi-FI" dirty="0" smtClean="0"/>
              <a:t> de </a:t>
            </a:r>
            <a:r>
              <a:rPr lang="fi-FI" dirty="0" err="1" smtClean="0"/>
              <a:t>compilação</a:t>
            </a:r>
            <a:r>
              <a:rPr lang="fi-FI" dirty="0" smtClean="0"/>
              <a:t>: -O0, -O2, -O3</a:t>
            </a:r>
          </a:p>
          <a:p>
            <a:pPr lvl="1"/>
            <a:r>
              <a:rPr lang="fi-FI" dirty="0" err="1" smtClean="0"/>
              <a:t>Microarquitecturas</a:t>
            </a:r>
            <a:r>
              <a:rPr lang="fi-FI" dirty="0" smtClean="0"/>
              <a:t> </a:t>
            </a:r>
            <a:r>
              <a:rPr lang="fi-FI" dirty="0" err="1" smtClean="0"/>
              <a:t>distintas</a:t>
            </a:r>
            <a:r>
              <a:rPr lang="fi-FI" dirty="0" smtClean="0"/>
              <a:t>: Intel </a:t>
            </a:r>
            <a:r>
              <a:rPr lang="fi-FI" dirty="0" err="1" smtClean="0"/>
              <a:t>Nehalem</a:t>
            </a:r>
            <a:r>
              <a:rPr lang="fi-FI" dirty="0" smtClean="0"/>
              <a:t> e Intel Ivy Bridge</a:t>
            </a:r>
          </a:p>
          <a:p>
            <a:pPr lvl="1"/>
            <a:r>
              <a:rPr lang="fi-FI" dirty="0" err="1" smtClean="0"/>
              <a:t>Classes</a:t>
            </a:r>
            <a:r>
              <a:rPr lang="fi-FI" dirty="0" smtClean="0"/>
              <a:t> de </a:t>
            </a:r>
            <a:r>
              <a:rPr lang="fi-FI" dirty="0" err="1" smtClean="0"/>
              <a:t>vários</a:t>
            </a:r>
            <a:r>
              <a:rPr lang="fi-FI" dirty="0" smtClean="0"/>
              <a:t> </a:t>
            </a:r>
            <a:r>
              <a:rPr lang="fi-FI" dirty="0" err="1" smtClean="0"/>
              <a:t>tamanhos</a:t>
            </a:r>
            <a:r>
              <a:rPr lang="fi-FI" dirty="0" smtClean="0"/>
              <a:t> (A, B e C)</a:t>
            </a:r>
          </a:p>
          <a:p>
            <a:pPr lvl="1"/>
            <a:r>
              <a:rPr lang="fi-FI" dirty="0" err="1" smtClean="0"/>
              <a:t>Diferentes</a:t>
            </a:r>
            <a:r>
              <a:rPr lang="fi-FI" dirty="0" smtClean="0"/>
              <a:t> </a:t>
            </a:r>
            <a:r>
              <a:rPr lang="fi-FI" dirty="0" err="1" smtClean="0"/>
              <a:t>tecnologias</a:t>
            </a:r>
            <a:r>
              <a:rPr lang="fi-FI" dirty="0" smtClean="0"/>
              <a:t> de </a:t>
            </a:r>
            <a:r>
              <a:rPr lang="fi-FI" dirty="0" err="1" smtClean="0"/>
              <a:t>comunicação</a:t>
            </a:r>
            <a:r>
              <a:rPr lang="fi-FI" dirty="0" smtClean="0"/>
              <a:t>: </a:t>
            </a:r>
            <a:r>
              <a:rPr lang="fi-FI" dirty="0" err="1" smtClean="0"/>
              <a:t>Gigabit</a:t>
            </a:r>
            <a:r>
              <a:rPr lang="fi-FI" dirty="0" smtClean="0"/>
              <a:t> </a:t>
            </a:r>
            <a:r>
              <a:rPr lang="fi-FI" dirty="0" err="1" smtClean="0"/>
              <a:t>Ethernet</a:t>
            </a:r>
            <a:r>
              <a:rPr lang="fi-FI" dirty="0" smtClean="0"/>
              <a:t> e </a:t>
            </a:r>
            <a:r>
              <a:rPr lang="fi-FI" dirty="0" err="1" smtClean="0"/>
              <a:t>Myrinet</a:t>
            </a:r>
            <a:endParaRPr lang="fi-FI" dirty="0" smtClean="0"/>
          </a:p>
          <a:p>
            <a:pPr lvl="1"/>
            <a:endParaRPr lang="fi-FI" dirty="0" smtClean="0"/>
          </a:p>
        </p:txBody>
      </p:sp>
    </p:spTree>
    <p:extLst>
      <p:ext uri="{BB962C8B-B14F-4D97-AF65-F5344CB8AC3E}">
        <p14:creationId xmlns:p14="http://schemas.microsoft.com/office/powerpoint/2010/main" val="2719556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77703"/>
          </a:xfrm>
        </p:spPr>
        <p:txBody>
          <a:bodyPr/>
          <a:lstStyle/>
          <a:p>
            <a:r>
              <a:rPr lang="en-US" dirty="0" err="1" smtClean="0"/>
              <a:t>Nós</a:t>
            </a:r>
            <a:r>
              <a:rPr lang="en-US" dirty="0" smtClean="0"/>
              <a:t> de </a:t>
            </a:r>
            <a:r>
              <a:rPr lang="en-US" dirty="0" err="1" smtClean="0"/>
              <a:t>computação</a:t>
            </a:r>
            <a:r>
              <a:rPr lang="en-US" dirty="0" smtClean="0"/>
              <a:t> </a:t>
            </a:r>
            <a:r>
              <a:rPr lang="en-US" dirty="0" err="1" smtClean="0"/>
              <a:t>utilizados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Picture 7" descr="nehalem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06" y="1462505"/>
            <a:ext cx="5372100" cy="4508500"/>
          </a:xfrm>
          <a:prstGeom prst="rect">
            <a:avLst/>
          </a:prstGeom>
        </p:spPr>
      </p:pic>
      <p:pic>
        <p:nvPicPr>
          <p:cNvPr id="9" name="Picture 8" descr="Ivy-Bridg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594" y="1715837"/>
            <a:ext cx="5041900" cy="39878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323473" y="6180572"/>
            <a:ext cx="42110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fi-FI" i="1" dirty="0" smtClean="0"/>
              <a:t>Intel </a:t>
            </a:r>
            <a:r>
              <a:rPr lang="fi-FI" i="1" dirty="0" err="1" smtClean="0"/>
              <a:t>Nehalem</a:t>
            </a:r>
            <a:r>
              <a:rPr lang="fi-FI" i="1" dirty="0" smtClean="0"/>
              <a:t> – compute-431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157452" y="6172551"/>
            <a:ext cx="42110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fi-FI" i="1" dirty="0" smtClean="0"/>
              <a:t>Intel </a:t>
            </a:r>
            <a:r>
              <a:rPr lang="fi-FI" i="1" dirty="0" err="1" smtClean="0"/>
              <a:t>Ivy-Bridge</a:t>
            </a:r>
            <a:r>
              <a:rPr lang="fi-FI" i="1" dirty="0" smtClean="0"/>
              <a:t> – compute-641</a:t>
            </a:r>
          </a:p>
        </p:txBody>
      </p:sp>
    </p:spTree>
    <p:extLst>
      <p:ext uri="{BB962C8B-B14F-4D97-AF65-F5344CB8AC3E}">
        <p14:creationId xmlns:p14="http://schemas.microsoft.com/office/powerpoint/2010/main" val="1305021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2" y="452718"/>
            <a:ext cx="6947151" cy="844019"/>
          </a:xfrm>
        </p:spPr>
        <p:txBody>
          <a:bodyPr/>
          <a:lstStyle/>
          <a:p>
            <a:r>
              <a:rPr lang="pt-PT" dirty="0" smtClean="0"/>
              <a:t>Metodologia de medição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0243" y="1608327"/>
            <a:ext cx="11351336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fi-FI" dirty="0" smtClean="0"/>
          </a:p>
          <a:p>
            <a:r>
              <a:rPr lang="fi-FI" i="1" dirty="0" err="1" smtClean="0"/>
              <a:t>Pedido</a:t>
            </a:r>
            <a:r>
              <a:rPr lang="fi-FI" i="1" dirty="0" smtClean="0"/>
              <a:t> PBS </a:t>
            </a:r>
            <a:r>
              <a:rPr lang="fi-FI" i="1" dirty="0" err="1" smtClean="0"/>
              <a:t>para</a:t>
            </a:r>
            <a:r>
              <a:rPr lang="fi-FI" i="1" dirty="0" smtClean="0"/>
              <a:t> </a:t>
            </a:r>
            <a:r>
              <a:rPr lang="fi-FI" i="1" dirty="0" err="1" smtClean="0"/>
              <a:t>utilizar</a:t>
            </a:r>
            <a:r>
              <a:rPr lang="fi-FI" i="1" dirty="0"/>
              <a:t> </a:t>
            </a:r>
            <a:r>
              <a:rPr lang="fi-FI" i="1" dirty="0" smtClean="0"/>
              <a:t>a </a:t>
            </a:r>
            <a:r>
              <a:rPr lang="fi-FI" i="1" dirty="0" err="1" smtClean="0"/>
              <a:t>totalidade</a:t>
            </a:r>
            <a:r>
              <a:rPr lang="fi-FI" i="1" dirty="0" smtClean="0"/>
              <a:t> </a:t>
            </a:r>
            <a:r>
              <a:rPr lang="fi-FI" i="1" dirty="0" err="1" smtClean="0"/>
              <a:t>dos</a:t>
            </a:r>
            <a:r>
              <a:rPr lang="fi-FI" i="1" dirty="0" smtClean="0"/>
              <a:t> </a:t>
            </a:r>
            <a:r>
              <a:rPr lang="fi-FI" i="1" dirty="0" err="1" smtClean="0"/>
              <a:t>cores</a:t>
            </a:r>
            <a:r>
              <a:rPr lang="fi-FI" i="1" dirty="0" smtClean="0"/>
              <a:t> da </a:t>
            </a:r>
            <a:r>
              <a:rPr lang="fi-FI" i="1" dirty="0" err="1" smtClean="0"/>
              <a:t>máquina</a:t>
            </a:r>
            <a:r>
              <a:rPr lang="fi-FI" i="1" dirty="0" smtClean="0"/>
              <a:t>.</a:t>
            </a:r>
          </a:p>
          <a:p>
            <a:pPr lvl="1"/>
            <a:r>
              <a:rPr lang="fi-FI" dirty="0"/>
              <a:t>C</a:t>
            </a:r>
            <a:r>
              <a:rPr lang="nl-NL" dirty="0"/>
              <a:t>ompute-431 (</a:t>
            </a:r>
            <a:r>
              <a:rPr lang="nl-NL" dirty="0" err="1"/>
              <a:t>Nehalem</a:t>
            </a:r>
            <a:r>
              <a:rPr lang="nl-NL" dirty="0"/>
              <a:t>): #PBS −l </a:t>
            </a:r>
            <a:r>
              <a:rPr lang="nl-NL" dirty="0" err="1"/>
              <a:t>nodes</a:t>
            </a:r>
            <a:r>
              <a:rPr lang="nl-NL" dirty="0"/>
              <a:t>=1:r431:ppn=24 </a:t>
            </a:r>
          </a:p>
          <a:p>
            <a:pPr lvl="1"/>
            <a:r>
              <a:rPr lang="nl-NL" dirty="0"/>
              <a:t>Compute-641 (</a:t>
            </a:r>
            <a:r>
              <a:rPr lang="nl-NL" dirty="0" err="1"/>
              <a:t>Ivy</a:t>
            </a:r>
            <a:r>
              <a:rPr lang="nl-NL" dirty="0"/>
              <a:t>-Bridge): #PBS −l </a:t>
            </a:r>
            <a:r>
              <a:rPr lang="nl-NL" dirty="0" err="1"/>
              <a:t>nodes</a:t>
            </a:r>
            <a:r>
              <a:rPr lang="nl-NL" dirty="0"/>
              <a:t>=1:r641:ppn=</a:t>
            </a:r>
            <a:r>
              <a:rPr lang="nl-NL" dirty="0" smtClean="0"/>
              <a:t>32</a:t>
            </a:r>
            <a:endParaRPr lang="nl-NL" dirty="0"/>
          </a:p>
          <a:p>
            <a:pPr lvl="1"/>
            <a:r>
              <a:rPr lang="nl-NL" dirty="0"/>
              <a:t>-</a:t>
            </a:r>
            <a:r>
              <a:rPr lang="nl-NL" dirty="0" err="1"/>
              <a:t>lnodes</a:t>
            </a:r>
            <a:r>
              <a:rPr lang="nl-NL" dirty="0"/>
              <a:t>=2 (MPI)</a:t>
            </a:r>
          </a:p>
          <a:p>
            <a:pPr marL="0" indent="0">
              <a:buNone/>
            </a:pPr>
            <a:endParaRPr lang="fi-FI" i="1" dirty="0"/>
          </a:p>
          <a:p>
            <a:r>
              <a:rPr lang="fi-FI" i="1" dirty="0" smtClean="0"/>
              <a:t>	</a:t>
            </a:r>
            <a:r>
              <a:rPr lang="fi-FI" i="1" dirty="0" err="1" smtClean="0"/>
              <a:t>dstat</a:t>
            </a:r>
            <a:r>
              <a:rPr lang="fi-FI" i="1" dirty="0" smtClean="0"/>
              <a:t>:</a:t>
            </a:r>
          </a:p>
          <a:p>
            <a:pPr lvl="1"/>
            <a:r>
              <a:rPr lang="fi-FI" i="1" dirty="0" smtClean="0"/>
              <a:t>$</a:t>
            </a:r>
            <a:r>
              <a:rPr lang="fi-FI" i="1" dirty="0" err="1" smtClean="0"/>
              <a:t>kill</a:t>
            </a:r>
            <a:r>
              <a:rPr lang="fi-FI" i="1" dirty="0" smtClean="0"/>
              <a:t> $!</a:t>
            </a:r>
          </a:p>
          <a:p>
            <a:pPr lvl="1"/>
            <a:r>
              <a:rPr lang="fi-FI" i="1" dirty="0" err="1"/>
              <a:t>s</a:t>
            </a:r>
            <a:r>
              <a:rPr lang="fi-FI" i="1" dirty="0" err="1" smtClean="0"/>
              <a:t>leep</a:t>
            </a:r>
            <a:r>
              <a:rPr lang="fi-FI" i="1" dirty="0" smtClean="0"/>
              <a:t> 2</a:t>
            </a:r>
          </a:p>
          <a:p>
            <a:endParaRPr lang="fi-FI" i="1" dirty="0" smtClean="0"/>
          </a:p>
        </p:txBody>
      </p:sp>
    </p:spTree>
    <p:extLst>
      <p:ext uri="{BB962C8B-B14F-4D97-AF65-F5344CB8AC3E}">
        <p14:creationId xmlns:p14="http://schemas.microsoft.com/office/powerpoint/2010/main" val="35550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6111" y="185349"/>
            <a:ext cx="9404723" cy="964335"/>
          </a:xfrm>
        </p:spPr>
        <p:txBody>
          <a:bodyPr/>
          <a:lstStyle/>
          <a:p>
            <a:r>
              <a:rPr lang="en-US" dirty="0" err="1" smtClean="0"/>
              <a:t>Análise</a:t>
            </a:r>
            <a:r>
              <a:rPr lang="en-US" dirty="0" smtClean="0"/>
              <a:t> </a:t>
            </a:r>
            <a:r>
              <a:rPr lang="en-US" dirty="0" err="1" smtClean="0"/>
              <a:t>Sequencial</a:t>
            </a:r>
            <a:r>
              <a:rPr lang="en-US" dirty="0" smtClean="0"/>
              <a:t> (</a:t>
            </a:r>
            <a:r>
              <a:rPr lang="de-DE" dirty="0"/>
              <a:t>NPB3.3-</a:t>
            </a:r>
            <a:r>
              <a:rPr lang="de-DE" dirty="0" smtClean="0"/>
              <a:t>SER)</a:t>
            </a:r>
            <a:br>
              <a:rPr lang="de-DE" dirty="0" smtClean="0"/>
            </a:br>
            <a:r>
              <a:rPr lang="de-DE" dirty="0"/>
              <a:t>	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0243" y="1069473"/>
            <a:ext cx="3450599" cy="1256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fi-FI" sz="1100" i="1" dirty="0"/>
          </a:p>
          <a:p>
            <a:endParaRPr lang="fi-FI" i="1" dirty="0" smtClean="0"/>
          </a:p>
          <a:p>
            <a:endParaRPr lang="fi-FI" i="1" dirty="0" smtClean="0"/>
          </a:p>
        </p:txBody>
      </p:sp>
      <p:pic>
        <p:nvPicPr>
          <p:cNvPr id="3" name="Picture 2" descr="TEMPOS_641_CLASSE_C_S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4958"/>
            <a:ext cx="12192000" cy="495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6111" y="185349"/>
            <a:ext cx="9404723" cy="964335"/>
          </a:xfrm>
        </p:spPr>
        <p:txBody>
          <a:bodyPr/>
          <a:lstStyle/>
          <a:p>
            <a:r>
              <a:rPr lang="en-US" dirty="0" err="1" smtClean="0"/>
              <a:t>Análise</a:t>
            </a:r>
            <a:r>
              <a:rPr lang="en-US" dirty="0" smtClean="0"/>
              <a:t> </a:t>
            </a:r>
            <a:r>
              <a:rPr lang="en-US" dirty="0" err="1" smtClean="0"/>
              <a:t>Sequencial</a:t>
            </a:r>
            <a:r>
              <a:rPr lang="en-US" dirty="0" smtClean="0"/>
              <a:t> (</a:t>
            </a:r>
            <a:r>
              <a:rPr lang="de-DE" dirty="0"/>
              <a:t>NPB3.3-</a:t>
            </a:r>
            <a:r>
              <a:rPr lang="de-DE" dirty="0" smtClean="0"/>
              <a:t>SER)</a:t>
            </a:r>
            <a:br>
              <a:rPr lang="de-DE" dirty="0" smtClean="0"/>
            </a:br>
            <a:r>
              <a:rPr lang="de-DE" dirty="0"/>
              <a:t>	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0243" y="1069473"/>
            <a:ext cx="3450599" cy="1256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endParaRPr lang="fi-FI" sz="1100" i="1" dirty="0"/>
          </a:p>
          <a:p>
            <a:endParaRPr lang="fi-FI" i="1" dirty="0" smtClean="0"/>
          </a:p>
          <a:p>
            <a:endParaRPr lang="fi-FI" i="1" dirty="0" smtClean="0"/>
          </a:p>
        </p:txBody>
      </p:sp>
      <p:pic>
        <p:nvPicPr>
          <p:cNvPr id="2" name="Picture 1" descr="MOPS_641_CLASSE_C_S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0223"/>
            <a:ext cx="12192000" cy="495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13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742" y="185350"/>
            <a:ext cx="9404723" cy="737071"/>
          </a:xfrm>
        </p:spPr>
        <p:txBody>
          <a:bodyPr/>
          <a:lstStyle/>
          <a:p>
            <a:r>
              <a:rPr lang="pt-PT" sz="3200" dirty="0" smtClean="0"/>
              <a:t>Classes A, B e C: 431 VS 641</a:t>
            </a:r>
            <a:endParaRPr lang="pt-PT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508" y="876498"/>
            <a:ext cx="8444545" cy="567292"/>
          </a:xfrm>
        </p:spPr>
        <p:txBody>
          <a:bodyPr>
            <a:normAutofit fontScale="92500" lnSpcReduction="20000"/>
          </a:bodyPr>
          <a:lstStyle/>
          <a:p>
            <a:r>
              <a:rPr lang="en-US" i="1" dirty="0" err="1"/>
              <a:t>i</a:t>
            </a:r>
            <a:r>
              <a:rPr lang="en-US" i="1" dirty="0" err="1" smtClean="0"/>
              <a:t>cc</a:t>
            </a:r>
            <a:r>
              <a:rPr lang="en-US" i="1" dirty="0" smtClean="0"/>
              <a:t> da Intel</a:t>
            </a:r>
            <a:r>
              <a:rPr lang="en-US" i="1" dirty="0"/>
              <a:t> </a:t>
            </a:r>
            <a:r>
              <a:rPr lang="en-US" i="1" dirty="0" smtClean="0"/>
              <a:t>com </a:t>
            </a:r>
            <a:r>
              <a:rPr lang="en-US" i="1" dirty="0" err="1" smtClean="0"/>
              <a:t>menores</a:t>
            </a:r>
            <a:r>
              <a:rPr lang="en-US" i="1" dirty="0" smtClean="0"/>
              <a:t> tempos de </a:t>
            </a:r>
            <a:r>
              <a:rPr lang="en-US" i="1" dirty="0" err="1" smtClean="0"/>
              <a:t>execução</a:t>
            </a:r>
            <a:r>
              <a:rPr lang="en-US" i="1" dirty="0" smtClean="0"/>
              <a:t> </a:t>
            </a:r>
            <a:r>
              <a:rPr lang="en-US" i="1" dirty="0" err="1" smtClean="0"/>
              <a:t>para</a:t>
            </a:r>
            <a:r>
              <a:rPr lang="en-US" i="1" dirty="0" smtClean="0"/>
              <a:t> Ivy-Bridge </a:t>
            </a:r>
            <a:br>
              <a:rPr lang="en-US" i="1" dirty="0" smtClean="0"/>
            </a:br>
            <a:endParaRPr lang="pt-PT" i="1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 descr="intel_2013_1_117_O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136" y="1363579"/>
            <a:ext cx="8921338" cy="536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751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3654</TotalTime>
  <Words>947</Words>
  <Application>Microsoft Macintosh PowerPoint</Application>
  <PresentationFormat>Custom</PresentationFormat>
  <Paragraphs>178</Paragraphs>
  <Slides>20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Ião</vt:lpstr>
      <vt:lpstr>Storyboard Layouts</vt:lpstr>
      <vt:lpstr>Performance em NAS Parallel Benchmarks </vt:lpstr>
      <vt:lpstr>Menu</vt:lpstr>
      <vt:lpstr>Caso de Estudo: NAS Parallel Benchmarks</vt:lpstr>
      <vt:lpstr>Testes</vt:lpstr>
      <vt:lpstr>Nós de computação utilizados</vt:lpstr>
      <vt:lpstr>Metodologia de medição</vt:lpstr>
      <vt:lpstr>Análise Sequencial (NPB3.3-SER)  </vt:lpstr>
      <vt:lpstr>Análise Sequencial (NPB3.3-SER)  </vt:lpstr>
      <vt:lpstr>Classes A, B e C: 431 VS 641</vt:lpstr>
      <vt:lpstr>Análise Paralela com OpenMP (NPB3.3-OMP)</vt:lpstr>
      <vt:lpstr>Análise Paralela com OpenMP (NPB3.3-OMP)</vt:lpstr>
      <vt:lpstr>Análise Paralela com OpenMP (NPB3.3-OMP)</vt:lpstr>
      <vt:lpstr>Análise Paralela com OpenMP (NPB3.3-OMP)</vt:lpstr>
      <vt:lpstr>Análise MPI (GNU OpenMPI 1.8.4)</vt:lpstr>
      <vt:lpstr>Análise MPI (GNU OpenMPI 1.8.4)</vt:lpstr>
      <vt:lpstr>SEQ VS OpenMP VS MPI</vt:lpstr>
      <vt:lpstr>DSTAT ($ /home/a59905/dstat −cdm −−output $file.csv ← &gt;&gt; /dev/null &amp; )</vt:lpstr>
      <vt:lpstr>DSTAT ($ /home/a59905/dstat −cdm −−output $file.csv ← &gt;&gt; /dev/null &amp; )</vt:lpstr>
      <vt:lpstr>DSTAT ($ /home/a59905/dstat −cdm −−output $file.csv ← &gt;&gt; /dev/null &amp; )</vt:lpstr>
      <vt:lpstr>Performance em NAS Parallel Benchmarks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Carlos Sá; Ana Sousa</dc:creator>
  <cp:lastModifiedBy>Carlos Sá</cp:lastModifiedBy>
  <cp:revision>256</cp:revision>
  <dcterms:created xsi:type="dcterms:W3CDTF">2015-01-28T15:31:37Z</dcterms:created>
  <dcterms:modified xsi:type="dcterms:W3CDTF">2016-03-08T17:51:41Z</dcterms:modified>
</cp:coreProperties>
</file>

<file path=docProps/thumbnail.jpeg>
</file>